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Arim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11" Type="http://schemas.openxmlformats.org/officeDocument/2006/relationships/slide" Target="slides/slide6.xml"/><Relationship Id="rId22" Type="http://schemas.openxmlformats.org/officeDocument/2006/relationships/font" Target="fonts/Arimo-boldItalic.fntdata"/><Relationship Id="rId10" Type="http://schemas.openxmlformats.org/officeDocument/2006/relationships/slide" Target="slides/slide5.xml"/><Relationship Id="rId21" Type="http://schemas.openxmlformats.org/officeDocument/2006/relationships/font" Target="fonts/Arim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m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>
            <p:ph idx="2" type="sldImg"/>
          </p:nvPr>
        </p:nvSpPr>
        <p:spPr>
          <a:xfrm>
            <a:off x="1371600" y="763587"/>
            <a:ext cx="5019675" cy="376237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777875" y="4776787"/>
            <a:ext cx="6208712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2" y="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8" name="Shape 118"/>
          <p:cNvSpPr txBox="1"/>
          <p:nvPr/>
        </p:nvSpPr>
        <p:spPr>
          <a:xfrm>
            <a:off x="4398962" y="9555160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19" name="Shape 119"/>
          <p:cNvSpPr txBox="1"/>
          <p:nvPr/>
        </p:nvSpPr>
        <p:spPr>
          <a:xfrm>
            <a:off x="4398962" y="9555160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0" name="Shape 120"/>
          <p:cNvSpPr txBox="1"/>
          <p:nvPr/>
        </p:nvSpPr>
        <p:spPr>
          <a:xfrm>
            <a:off x="4398962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777875" y="4776787"/>
            <a:ext cx="6218235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5" name="Shape 255"/>
          <p:cNvSpPr txBox="1"/>
          <p:nvPr/>
        </p:nvSpPr>
        <p:spPr>
          <a:xfrm>
            <a:off x="4398962" y="9555160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6" name="Shape 256"/>
          <p:cNvSpPr txBox="1"/>
          <p:nvPr/>
        </p:nvSpPr>
        <p:spPr>
          <a:xfrm>
            <a:off x="4398962" y="9555160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7" name="Shape 257"/>
          <p:cNvSpPr txBox="1"/>
          <p:nvPr/>
        </p:nvSpPr>
        <p:spPr>
          <a:xfrm>
            <a:off x="4398962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777875" y="4776787"/>
            <a:ext cx="6218235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4398962" y="9555160"/>
            <a:ext cx="3363912" cy="4937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4398962" y="9555160"/>
            <a:ext cx="3365498" cy="495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7" name="Shape 137"/>
          <p:cNvSpPr txBox="1"/>
          <p:nvPr/>
        </p:nvSpPr>
        <p:spPr>
          <a:xfrm>
            <a:off x="4398962" y="9555160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8" name="Shape 138"/>
          <p:cNvSpPr txBox="1"/>
          <p:nvPr/>
        </p:nvSpPr>
        <p:spPr>
          <a:xfrm>
            <a:off x="4398962" y="9555160"/>
            <a:ext cx="3368673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777875" y="4776787"/>
            <a:ext cx="6218235" cy="4525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2" name="Shape 162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3" name="Shape 163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0" y="0"/>
            <a:ext cx="1500" cy="1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Lemon costs $1 (Good point)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1" name="Shape 171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2" name="Shape 172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3" name="Shape 173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1" name="Shape 181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2" name="Shape 182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3" name="Shape 183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371600" y="763587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4398962" y="9555160"/>
            <a:ext cx="3363899" cy="493800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4398962" y="9555160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7" name="Shape 217"/>
          <p:cNvSpPr txBox="1"/>
          <p:nvPr/>
        </p:nvSpPr>
        <p:spPr>
          <a:xfrm>
            <a:off x="4398962" y="9555160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8" name="Shape 218"/>
          <p:cNvSpPr txBox="1"/>
          <p:nvPr/>
        </p:nvSpPr>
        <p:spPr>
          <a:xfrm>
            <a:off x="4398962" y="9555160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9" name="Shape 219"/>
          <p:cNvSpPr txBox="1"/>
          <p:nvPr/>
        </p:nvSpPr>
        <p:spPr>
          <a:xfrm>
            <a:off x="4398962" y="9555160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604962"/>
            <a:ext cx="8220075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407023" y="2130425"/>
            <a:ext cx="5248275" cy="22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915987" y="-1586"/>
            <a:ext cx="5248275" cy="6470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2209800" y="-457199"/>
            <a:ext cx="4486273" cy="814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9" name="Shape 8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1000" y="1371600"/>
            <a:ext cx="3995736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529137" y="1371600"/>
            <a:ext cx="3995736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 rot="5400000">
            <a:off x="5313361" y="2757487"/>
            <a:ext cx="4673600" cy="20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 rot="5400000">
            <a:off x="1127125" y="777875"/>
            <a:ext cx="4673600" cy="6013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81000" y="1371600"/>
            <a:ext cx="8143873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 rot="5400000">
            <a:off x="2309017" y="-246857"/>
            <a:ext cx="4516435" cy="822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4962"/>
            <a:ext cx="4033838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643437" y="1604962"/>
            <a:ext cx="4033837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hape 16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7" name="Shape 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8382000" y="6172200"/>
            <a:ext cx="609599" cy="30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1" name="Shape 21"/>
          <p:cNvSpPr txBox="1"/>
          <p:nvPr/>
        </p:nvSpPr>
        <p:spPr>
          <a:xfrm>
            <a:off x="163510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2" name="Shape 22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4267198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163510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1143000" y="1447800"/>
            <a:ext cx="6848474" cy="1133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4962"/>
            <a:ext cx="8220075" cy="451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Shape 32"/>
          <p:cNvSpPr txBox="1"/>
          <p:nvPr/>
        </p:nvSpPr>
        <p:spPr>
          <a:xfrm>
            <a:off x="6557960" y="6172200"/>
            <a:ext cx="2509837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Kelly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72" name="Shape 7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8382000" y="6172200"/>
            <a:ext cx="609599" cy="30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76" name="Shape 76"/>
          <p:cNvSpPr txBox="1"/>
          <p:nvPr/>
        </p:nvSpPr>
        <p:spPr>
          <a:xfrm>
            <a:off x="163510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77" name="Shape 77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8" name="Shape 78"/>
          <p:cNvSpPr txBox="1"/>
          <p:nvPr>
            <p:ph type="title"/>
          </p:nvPr>
        </p:nvSpPr>
        <p:spPr>
          <a:xfrm>
            <a:off x="304800" y="609600"/>
            <a:ext cx="8829674" cy="5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mo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81000" y="1371600"/>
            <a:ext cx="8143873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Verdana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Verdana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Verdana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Verdana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286000" y="2590800"/>
            <a:ext cx="4953000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QuickTab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March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baseline="30000" lang="en-US" sz="320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3500" y="-893762"/>
            <a:ext cx="2466974" cy="184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3500" y="-877887"/>
            <a:ext cx="2505075" cy="181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9096375" y="233362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55575" y="103185"/>
            <a:ext cx="184149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Comprehensive Design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Review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73100" y="1619250"/>
            <a:ext cx="185736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6471250" y="6179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013000" y="5180975"/>
            <a:ext cx="2402999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Preliminary PCB Model (Schematic)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18575" y="1329700"/>
            <a:ext cx="86340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7093"/>
            <a:ext cx="9144001" cy="444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Preliminary PCB Model (Board Layout)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18575" y="1329700"/>
            <a:ext cx="86340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475" y="1248275"/>
            <a:ext cx="4141974" cy="48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FPR Deliverables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17050" y="2028175"/>
            <a:ext cx="3631800" cy="1815900"/>
          </a:xfrm>
          <a:prstGeom prst="rect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</a:t>
            </a:r>
          </a:p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the need for a visual display on the Raspberry Pi</a:t>
            </a:r>
          </a:p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PCB</a:t>
            </a:r>
          </a:p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‘OFF’ button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948849" y="2028175"/>
            <a:ext cx="3584999" cy="18159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</a:t>
            </a:r>
          </a:p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visualization of TAB Compiler</a:t>
            </a:r>
          </a:p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 user-friendly data transmission between Raspberry Pi and Computer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63592" y="4095071"/>
            <a:ext cx="3585000" cy="1870500"/>
          </a:xfrm>
          <a:prstGeom prst="rect">
            <a:avLst/>
          </a:prstGeom>
          <a:noFill/>
          <a:ln cap="flat" cmpd="sng" w="9525">
            <a:solidFill>
              <a:srgbClr val="B4A7D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Joe</a:t>
            </a:r>
          </a:p>
          <a:p>
            <a:pPr indent="-3429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FFT logic in order to achieve 90% fret detection accuracy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calibration into MATLAB code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4948849" y="4095071"/>
            <a:ext cx="3584999" cy="1870500"/>
          </a:xfrm>
          <a:prstGeom prst="rect">
            <a:avLst/>
          </a:prstGeom>
          <a:noFill/>
          <a:ln cap="flat" cmpd="sng" w="9525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Lindsay</a:t>
            </a:r>
          </a:p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Optimize vibration sensor thresholds to improve FFT analysis </a:t>
            </a:r>
          </a:p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printed casing for the sensor strip and PCB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455375" y="1284175"/>
            <a:ext cx="78801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82562" lvl="0" marL="334962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Completely integrated and packaged system capable of tablature recovery with at least 90% accuracy over a signal containing 25 notes.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381000" y="13807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Please Join Us in the Lab 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5486400" y="2895600"/>
            <a:ext cx="3565525" cy="82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Lindsay Manning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133600" y="5136562"/>
            <a:ext cx="2438399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John Bonk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486400" y="5136537"/>
            <a:ext cx="2438399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Jacob Prescott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133600" y="2895600"/>
            <a:ext cx="2438399" cy="82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Joe Biegaj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3500" y="-893762"/>
            <a:ext cx="2466974" cy="184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3500" y="-877887"/>
            <a:ext cx="2505075" cy="181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9096375" y="233362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55575" y="103185"/>
            <a:ext cx="184149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QuickTab (Intuitive Tablature Generation)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73100" y="1619250"/>
            <a:ext cx="185736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2889250" y="6440487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/>
        <p:spPr>
          <a:xfrm>
            <a:off x="2292510" y="1255441"/>
            <a:ext cx="1501451" cy="17175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6825" y="1255450"/>
            <a:ext cx="1717548" cy="171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2500" y="3717925"/>
            <a:ext cx="1501475" cy="150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6819" y="3717919"/>
            <a:ext cx="1418624" cy="141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9677" y="1393022"/>
            <a:ext cx="1309578" cy="15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Diagram</a:t>
            </a:r>
          </a:p>
        </p:txBody>
      </p:sp>
      <p:pic>
        <p:nvPicPr>
          <p:cNvPr descr="Revised Block Diagram.JPG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9800"/>
            <a:ext cx="8839200" cy="4411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Data Logging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Data sampling rates will be matched and sample at a rate of greater than or equal to 2.1 KHz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will accurately record 10 notes played over a 20 second time window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Over that 20 second time window, the correct strings will also be recorded for each note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Signal Processing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Our algorithm will be able to properly identify both the string and fret of the 10 notes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(Optional) Have a BPF Bank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 able to visually output the frets played over a duration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User Interface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Buttons will be implemented for start/stop functionality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Speaker gives audible feedback on start/stop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calibrate button will allow the user to verify the correct frequency for each string on their guitar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Preliminary PCB model will be designed in Eagle Software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 sensors will be incorporated into the design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 sensors will be able to identify which string is being played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840C22"/>
              </a:buClr>
              <a:buFont typeface="Times New Roman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Based off of these time stamps we will be able to match them with the frequency spikes we see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</a:t>
            </a: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Deliverables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Data Logging with Raspberry Pi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349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Data Sampling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Increased sampling frequency from the 1000Hz at MDR to a consistently working 1600Hz.</a:t>
            </a:r>
          </a:p>
          <a:p>
            <a: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We first attempted to achieve the correct sampling rate by using data from only one axis, and while we could sample at a sufficient rate, the retrieved data was too inaccurate to process</a:t>
            </a:r>
          </a:p>
          <a:p>
            <a: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Our successful solution was to change the baud rate of the I2C from the Raspberry Pi default of 100kHz to 800kHz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Unfortunately at 3200Hz there were problems recording both the FIFO values and vibration data at the same time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Fortunately, 1600Hz allows us to get both vibration data and 95.8% of the notes on the guitar</a:t>
            </a:r>
          </a:p>
          <a:p>
            <a: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We can retrieve all notes except for the last five frets on the high E string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04800" y="618725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Vibration Sensors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218575" y="1329700"/>
            <a:ext cx="86340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selection is finalized and implemented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all six strings.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output of the six piezo vibration sensors are fed into a 10-bit-to-Analog ADC that utilizes SPI.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python script creates a file that lists which sensor was triggered and when it was triggered.  This process is initialized by hitting the ‘record’ button on the UI.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675" y="5006850"/>
            <a:ext cx="1700910" cy="6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20295" r="29998" t="0"/>
          <a:stretch/>
        </p:blipFill>
        <p:spPr>
          <a:xfrm>
            <a:off x="862474" y="4013450"/>
            <a:ext cx="1347917" cy="203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976" y="1290975"/>
            <a:ext cx="843050" cy="8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MATLAB 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425" y="4294275"/>
            <a:ext cx="1049800" cy="16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04800" y="1324450"/>
            <a:ext cx="87297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840C22"/>
              </a:buClr>
              <a:buFont typeface="Times New Roman"/>
              <a:buChar char="■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Raw ADXL and vibration sensor data is read in from the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Raspberry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Pi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 ‘for loop’ iterates through the sensor data to find out what strings were played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For each note detected a filter is applied that corresponds to the string played</a:t>
            </a:r>
          </a:p>
          <a:p>
            <a:pPr indent="-304800" lvl="1" marL="914400" rtl="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timestamp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from the vibration sensors is used to determine where to take the FFT’s </a:t>
            </a:r>
          </a:p>
          <a:p>
            <a:pPr indent="-304800" lvl="1" marL="914400">
              <a:spcBef>
                <a:spcPts val="0"/>
              </a:spcBef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Logical statements are then used to determine frequency and fret number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04800" y="609600"/>
            <a:ext cx="8834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User Interface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18575" y="1329700"/>
            <a:ext cx="86340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Implementation of Start/Stop and Calibrate buttons have been added with full functionality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 place of the speaker, we decided LEDs would be a better fit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More noticeable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Easier to understand what each light means vs sounds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Saves a lot of space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LED Meanings: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Green: Ready to record/calibrate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Red: Currently Recording</a:t>
            </a: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60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White: Currently Calibrating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400" y="3953825"/>
            <a:ext cx="2120700" cy="19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Creating Tablature (TAB Compiler)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95300" y="1368975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1825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Using the processed data from the MATLAB, we will create six arrays that utilize fret, string, and timestamp to print tablature of the recorded signal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						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							  Example: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	|-----------------0--|</a:t>
            </a:r>
          </a:p>
          <a:p>
            <a:pPr indent="457200" lvl="0" marL="2286000" rtl="0"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	|-----------0--------|</a:t>
            </a:r>
          </a:p>
          <a:p>
            <a:pPr indent="457200" lvl="0" marL="2286000" rtl="0"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	|-----1--------------|</a:t>
            </a:r>
          </a:p>
          <a:p>
            <a:pPr indent="457200" lvl="0" marL="2286000" rtl="0"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	|--------------2-----|</a:t>
            </a:r>
          </a:p>
          <a:p>
            <a:pPr indent="457200" lvl="0" marL="2286000" rtl="0"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	|--------2-----------|</a:t>
            </a:r>
          </a:p>
          <a:p>
            <a:pPr indent="457200" lvl="0" marL="2286000" rtl="0"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	|--0-----------------|</a:t>
            </a:r>
          </a:p>
          <a:p>
            <a:pPr indent="387350" lvl="0" marL="22860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500" y="5125875"/>
            <a:ext cx="109537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